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7" r:id="rId26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2" Type="http://schemas.openxmlformats.org/officeDocument/2006/relationships/slide" Target="slides/slide14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6" name="Shape 11026"/>
        <p:cNvGrpSpPr/>
        <p:nvPr/>
      </p:nvGrpSpPr>
      <p:grpSpPr>
        <a:xfrm>
          <a:off x="0" y="0"/>
          <a:ext cx="0" cy="0"/>
          <a:chOff x="0" y="0"/>
          <a:chExt cx="0" cy="0"/>
        </a:xfrm>
      </p:grpSpPr>
      <p:sp>
        <p:nvSpPr>
          <p:cNvPr id="11027" name="Google Shape;11027;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
        <p:nvSpPr>
          <p:cNvPr id="11028" name="Google Shape;11028;p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29" name="Google Shape;11029;p142:notes"/>
          <p:cNvSpPr txBox="1"/>
          <p:nvPr>
            <p:ph idx="1" type="body"/>
          </p:nvPr>
        </p:nvSpPr>
        <p:spPr>
          <a:xfrm>
            <a:off x="685800" y="4400550"/>
            <a:ext cx="5486400" cy="360045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notesSlide" Target="../notesSlides/notesSlide142.xml"/><Relationship Id="rId3" Type="http://schemas.openxmlformats.org/officeDocument/2006/relationships/hyperlink" Target="http://water.usgs.gov/wicp/acwi/subgrp_ls.html" TargetMode="External"/><Relationship Id="rId4" Type="http://schemas.openxmlformats.org/officeDocument/2006/relationships/hyperlink" Target="http://water.usgs.gov/wicp/acwi/subgrp_ls.html" TargetMode="External"/></Relationships>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0" name="Shape 11030"/>
        <p:cNvGrpSpPr/>
        <p:nvPr/>
      </p:nvGrpSpPr>
      <p:grpSpPr>
        <a:xfrm>
          <a:off x="0" y="0"/>
          <a:ext cx="0" cy="0"/>
          <a:chOff x="0" y="0"/>
          <a:chExt cx="0" cy="0"/>
        </a:xfrm>
      </p:grpSpPr>
      <p:cxnSp>
        <p:nvCxnSpPr>
          <p:cNvPr id="11031" name="Google Shape;11031;p1572"/>
          <p:cNvCxnSpPr/>
          <p:nvPr/>
        </p:nvCxnSpPr>
        <p:spPr>
          <a:xfrm>
            <a:off x="2057400" y="2514600"/>
            <a:ext cx="0" cy="0"/>
          </a:xfrm>
          <a:prstGeom prst="straightConnector1">
            <a:avLst/>
          </a:prstGeom>
          <a:noFill/>
          <a:ln cap="flat" cmpd="sng" w="9525">
            <a:solidFill>
              <a:schemeClr val="dk1"/>
            </a:solidFill>
            <a:prstDash val="solid"/>
            <a:round/>
            <a:headEnd len="med" w="med" type="none"/>
            <a:tailEnd len="med" w="med" type="none"/>
          </a:ln>
        </p:spPr>
      </p:cxnSp>
      <p:sp>
        <p:nvSpPr>
          <p:cNvPr id="11032" name="Google Shape;11032;p1572"/>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Times New Roman"/>
              <a:ea typeface="Times New Roman"/>
              <a:cs typeface="Times New Roman"/>
              <a:sym typeface="Times New Roman"/>
            </a:endParaRPr>
          </a:p>
        </p:txBody>
      </p:sp>
      <p:sp>
        <p:nvSpPr>
          <p:cNvPr id="11033" name="Google Shape;11033;p1572"/>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Times New Roman"/>
              <a:ea typeface="Times New Roman"/>
              <a:cs typeface="Times New Roman"/>
              <a:sym typeface="Times New Roman"/>
            </a:endParaRPr>
          </a:p>
        </p:txBody>
      </p:sp>
      <p:sp>
        <p:nvSpPr>
          <p:cNvPr id="11034" name="Google Shape;11034;p1572"/>
          <p:cNvSpPr/>
          <p:nvPr/>
        </p:nvSpPr>
        <p:spPr>
          <a:xfrm rot="5400000">
            <a:off x="-2019300" y="3417888"/>
            <a:ext cx="5021263" cy="54133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CC66"/>
                </a:solidFill>
                <a:latin typeface="Verdana"/>
              </a:rPr>
              <a:t>Organization  Charts</a:t>
            </a:r>
          </a:p>
        </p:txBody>
      </p:sp>
      <p:sp>
        <p:nvSpPr>
          <p:cNvPr id="11035" name="Google Shape;11035;p1572"/>
          <p:cNvSpPr/>
          <p:nvPr/>
        </p:nvSpPr>
        <p:spPr>
          <a:xfrm>
            <a:off x="3276600" y="6172200"/>
            <a:ext cx="2438400" cy="381000"/>
          </a:xfrm>
          <a:prstGeom prst="rect">
            <a:avLst/>
          </a:prstGeom>
          <a:solidFill>
            <a:srgbClr val="F8F8F8"/>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1800"/>
              <a:buFont typeface="Arial"/>
              <a:buNone/>
            </a:pPr>
            <a:r>
              <a:rPr b="1" i="0" lang="en-US" sz="1800" u="sng" cap="none" strike="noStrike">
                <a:solidFill>
                  <a:srgbClr val="3333CC"/>
                </a:solidFill>
                <a:latin typeface="Arial"/>
                <a:ea typeface="Arial"/>
                <a:cs typeface="Arial"/>
                <a:sym typeface="Arial"/>
                <a:hlinkClick r:id="rId3">
                  <a:extLst>
                    <a:ext uri="{A12FA001-AC4F-418D-AE19-62706E023703}">
                      <ahyp:hlinkClr val="tx"/>
                    </a:ext>
                  </a:extLst>
                </a:hlinkClick>
              </a:rPr>
              <a:t>Contacts</a:t>
            </a:r>
            <a:r>
              <a:rPr b="1" i="0" lang="en-US" sz="2000" u="sng" cap="none" strike="noStrike">
                <a:solidFill>
                  <a:srgbClr val="3333CC"/>
                </a:solidFill>
                <a:latin typeface="Arial"/>
                <a:ea typeface="Arial"/>
                <a:cs typeface="Arial"/>
                <a:sym typeface="Arial"/>
                <a:hlinkClick r:id="rId4">
                  <a:extLst>
                    <a:ext uri="{A12FA001-AC4F-418D-AE19-62706E023703}">
                      <ahyp:hlinkClr val="tx"/>
                    </a:ext>
                  </a:extLst>
                </a:hlinkClick>
              </a:rPr>
              <a:t>  </a:t>
            </a:r>
            <a:endParaRPr b="1" i="0" sz="2000" u="none" cap="none" strike="noStrike">
              <a:solidFill>
                <a:srgbClr val="3333CC"/>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p:txBody>
      </p:sp>
      <p:sp>
        <p:nvSpPr>
          <p:cNvPr id="11036" name="Google Shape;11036;p1572"/>
          <p:cNvSpPr/>
          <p:nvPr/>
        </p:nvSpPr>
        <p:spPr>
          <a:xfrm>
            <a:off x="1143000" y="1447800"/>
            <a:ext cx="6324600" cy="449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1" i="0" sz="1400" u="none" cap="none" strike="noStrike">
              <a:solidFill>
                <a:srgbClr val="FFFF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CC00"/>
              </a:buClr>
              <a:buSzPts val="2400"/>
              <a:buFont typeface="Arial"/>
              <a:buNone/>
            </a:pPr>
            <a:r>
              <a:rPr b="1" i="0" lang="en-US" sz="2400" u="none" cap="none" strike="noStrike">
                <a:solidFill>
                  <a:srgbClr val="FFCC00"/>
                </a:solidFill>
                <a:latin typeface="Arial"/>
                <a:ea typeface="Arial"/>
                <a:cs typeface="Arial"/>
                <a:sym typeface="Arial"/>
              </a:rPr>
              <a:t>Advisory Committee on Water Information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Jennifer Gimbel, ACWI Chair </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Acting Asst. Secretary Water and Science</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U.S. Department of the Interior</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Don Cline, ACWI Alternate Chair</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Associate Director for Water,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Wendy E. Norton, ACWI Executive Secretary</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Chief, Water Information Coordination Program,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Candice Hopkins, NWQMC Executive Secretary</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Hydrologist, Idaho Water Science Center,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